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2" r:id="rId6"/>
    <p:sldId id="260" r:id="rId7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D7204-409B-4461-93E2-3E1A17980D2B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3E54D2-9C6E-40D2-9F6F-E5786141A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486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46CD8B-F36C-4208-87F7-F9FF9888FD30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F0FEA0-5F39-4F59-BED9-D98EDF1DD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1295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75E6-3F1B-4A43-B8A6-2C63EADEBA84}" type="datetime1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7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E58E97-9DE3-4054-B916-2F1750EB8A5E}" type="datetime1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79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5306-8F2F-49F3-8511-03C1ABEC9CB5}" type="datetime1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566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85937-3F9B-4DAC-840E-8446652C4E4C}" type="datetime1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037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0F72C-F5B1-4817-B292-BC1D4E071FBC}" type="datetime1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24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D1E23-ACDD-4B0B-A90F-FB20E727FF01}" type="datetime1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632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621D5-60EE-4788-8309-3757B477A119}" type="datetime1">
              <a:rPr lang="en-GB" smtClean="0"/>
              <a:t>08/05/2017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68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89592-D547-495A-B1EF-5F0DD1289B1F}" type="datetime1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7073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012B3-C70E-490A-A922-0F9C5E5BE926}" type="datetime1">
              <a:rPr lang="en-GB" smtClean="0"/>
              <a:t>08/05/2017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33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0795F-53B0-4B1D-AEC4-58D609D3C2D6}" type="datetime1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83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B3737-9D5E-4548-8213-51C0EBA3F730}" type="datetime1">
              <a:rPr lang="en-GB" smtClean="0"/>
              <a:t>08/05/2017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62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214CB-7CE8-4BFB-83BB-655787B57BF7}" type="datetime1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A81F0-E65A-4887-AAA7-5922C147B3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995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Developing the Vision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Condover Parish Neighbourhood 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342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358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What is a vision?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8972"/>
            <a:ext cx="10515600" cy="4727991"/>
          </a:xfrm>
        </p:spPr>
        <p:txBody>
          <a:bodyPr>
            <a:normAutofit/>
          </a:bodyPr>
          <a:lstStyle/>
          <a:p>
            <a:r>
              <a:rPr lang="en-GB" sz="2400" dirty="0"/>
              <a:t>An overarching statement, or series of statements, describing what you want your neighbourhood area to be like at the end of the plan period </a:t>
            </a:r>
          </a:p>
          <a:p>
            <a:r>
              <a:rPr lang="en-GB" sz="2400" dirty="0"/>
              <a:t>It may cover </a:t>
            </a:r>
          </a:p>
          <a:p>
            <a:pPr lvl="1"/>
            <a:r>
              <a:rPr lang="en-GB" sz="2000" dirty="0"/>
              <a:t>what the area will look like</a:t>
            </a:r>
          </a:p>
          <a:p>
            <a:pPr lvl="1"/>
            <a:r>
              <a:rPr lang="en-GB" sz="2000" dirty="0"/>
              <a:t>what facilities will be needed</a:t>
            </a:r>
          </a:p>
          <a:p>
            <a:pPr lvl="1"/>
            <a:r>
              <a:rPr lang="en-GB" sz="2000" dirty="0"/>
              <a:t>what it will be like to live here, work here and visit here</a:t>
            </a:r>
          </a:p>
          <a:p>
            <a:pPr lvl="1"/>
            <a:r>
              <a:rPr lang="en-GB" sz="2000" dirty="0"/>
              <a:t>What infrastructure will be needed </a:t>
            </a:r>
          </a:p>
          <a:p>
            <a:pPr lvl="1"/>
            <a:endParaRPr lang="en-GB" sz="2000" dirty="0"/>
          </a:p>
          <a:p>
            <a:r>
              <a:rPr lang="en-GB" sz="2400" dirty="0"/>
              <a:t>It should be concise and locally distinctive </a:t>
            </a:r>
          </a:p>
          <a:p>
            <a:r>
              <a:rPr lang="en-GB" sz="2400" dirty="0"/>
              <a:t>Aspirational but grounded </a:t>
            </a:r>
          </a:p>
          <a:p>
            <a:r>
              <a:rPr lang="en-GB" sz="2400" dirty="0"/>
              <a:t>Vision is achieved through setting objectives and delivering action plans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299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100" b="1" dirty="0"/>
            </a:br>
            <a:r>
              <a:rPr lang="en-GB" sz="3100" b="1" dirty="0"/>
              <a:t>What the area will look like?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7618"/>
            <a:ext cx="10515600" cy="5009345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Built environment</a:t>
            </a:r>
          </a:p>
          <a:p>
            <a:r>
              <a:rPr lang="en-GB" sz="2400" dirty="0"/>
              <a:t>Natural environment</a:t>
            </a:r>
          </a:p>
          <a:p>
            <a:r>
              <a:rPr lang="en-GB" sz="2400" dirty="0"/>
              <a:t>Leisure environment</a:t>
            </a:r>
          </a:p>
          <a:p>
            <a:r>
              <a:rPr lang="en-GB" sz="2400" dirty="0"/>
              <a:t>Street scene</a:t>
            </a:r>
          </a:p>
          <a:p>
            <a:endParaRPr lang="en-GB" sz="2400" dirty="0"/>
          </a:p>
          <a:p>
            <a:pPr marL="0" indent="0" algn="ctr">
              <a:buNone/>
            </a:pPr>
            <a:r>
              <a:rPr lang="en-GB" b="1" dirty="0">
                <a:latin typeface="+mj-lt"/>
              </a:rPr>
              <a:t>Facilities Required?</a:t>
            </a:r>
          </a:p>
          <a:p>
            <a:r>
              <a:rPr lang="en-GB" sz="2400" dirty="0"/>
              <a:t>Retail outlets </a:t>
            </a:r>
          </a:p>
          <a:p>
            <a:r>
              <a:rPr lang="en-GB" sz="2400" dirty="0"/>
              <a:t>Business services</a:t>
            </a:r>
          </a:p>
          <a:p>
            <a:r>
              <a:rPr lang="en-GB" sz="2400" dirty="0"/>
              <a:t>Access to health and care services</a:t>
            </a:r>
          </a:p>
          <a:p>
            <a:r>
              <a:rPr lang="en-GB" sz="2400" dirty="0"/>
              <a:t>Access to leisure</a:t>
            </a:r>
          </a:p>
          <a:p>
            <a:r>
              <a:rPr lang="en-GB" sz="2400" dirty="0"/>
              <a:t>Access to advice and support</a:t>
            </a:r>
          </a:p>
          <a:p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010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6561"/>
          </a:xfrm>
        </p:spPr>
        <p:txBody>
          <a:bodyPr>
            <a:normAutofit fontScale="90000"/>
          </a:bodyPr>
          <a:lstStyle/>
          <a:p>
            <a:pPr algn="ctr"/>
            <a:br>
              <a:rPr lang="en-GB" sz="3100" b="1" dirty="0"/>
            </a:br>
            <a:r>
              <a:rPr lang="en-GB" sz="3100" b="1" dirty="0"/>
              <a:t>What will it be like to live, work, visit here?</a:t>
            </a:r>
            <a:br>
              <a:rPr lang="en-GB" sz="3100" b="1" dirty="0"/>
            </a:br>
            <a:endParaRPr lang="en-GB" sz="31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686"/>
            <a:ext cx="10515600" cy="4995277"/>
          </a:xfrm>
        </p:spPr>
        <p:txBody>
          <a:bodyPr>
            <a:normAutofit fontScale="92500" lnSpcReduction="20000"/>
          </a:bodyPr>
          <a:lstStyle/>
          <a:p>
            <a:r>
              <a:rPr lang="en-GB" sz="2400" dirty="0"/>
              <a:t>Housing supply, type and location</a:t>
            </a:r>
          </a:p>
          <a:p>
            <a:r>
              <a:rPr lang="en-GB" sz="2400" dirty="0"/>
              <a:t>Employment opportunities</a:t>
            </a:r>
          </a:p>
          <a:p>
            <a:r>
              <a:rPr lang="en-GB" sz="2400" dirty="0"/>
              <a:t>Access to services and provision of amenities</a:t>
            </a:r>
          </a:p>
          <a:p>
            <a:r>
              <a:rPr lang="en-GB" sz="2400" dirty="0"/>
              <a:t>Nature of communities</a:t>
            </a:r>
          </a:p>
          <a:p>
            <a:r>
              <a:rPr lang="en-GB" sz="2400" dirty="0"/>
              <a:t>Communications and access to information</a:t>
            </a:r>
          </a:p>
          <a:p>
            <a:r>
              <a:rPr lang="en-GB" sz="2400" dirty="0"/>
              <a:t>Quality of life and experience</a:t>
            </a:r>
          </a:p>
          <a:p>
            <a:pPr marL="0" indent="0" algn="ctr">
              <a:buNone/>
            </a:pPr>
            <a:endParaRPr lang="en-GB" b="1" dirty="0">
              <a:latin typeface="+mj-lt"/>
            </a:endParaRPr>
          </a:p>
          <a:p>
            <a:pPr marL="0" indent="0" algn="ctr">
              <a:buNone/>
            </a:pPr>
            <a:r>
              <a:rPr lang="en-GB" b="1" dirty="0">
                <a:latin typeface="+mj-lt"/>
              </a:rPr>
              <a:t>What infrastructure will be needed?</a:t>
            </a:r>
          </a:p>
          <a:p>
            <a:r>
              <a:rPr lang="en-GB" sz="2400" dirty="0"/>
              <a:t>Housing and employment</a:t>
            </a:r>
          </a:p>
          <a:p>
            <a:r>
              <a:rPr lang="en-GB" sz="2400" dirty="0"/>
              <a:t>Roads and Transport</a:t>
            </a:r>
          </a:p>
          <a:p>
            <a:r>
              <a:rPr lang="en-GB" sz="2400" dirty="0"/>
              <a:t>Amenities and services</a:t>
            </a:r>
          </a:p>
          <a:p>
            <a:r>
              <a:rPr lang="en-GB" sz="2400" dirty="0"/>
              <a:t>Leisure and recreation</a:t>
            </a:r>
          </a:p>
          <a:p>
            <a:r>
              <a:rPr lang="en-GB" sz="2400" dirty="0"/>
              <a:t>Communications</a:t>
            </a:r>
          </a:p>
          <a:p>
            <a:pPr marL="0" indent="0">
              <a:buNone/>
            </a:pPr>
            <a:endParaRPr lang="en-GB" b="1" dirty="0">
              <a:latin typeface="+mj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3522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6900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For example……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2025"/>
            <a:ext cx="10515600" cy="49249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1100" dirty="0"/>
          </a:p>
          <a:p>
            <a:pPr marL="0" indent="0">
              <a:buNone/>
            </a:pPr>
            <a:r>
              <a:rPr lang="en-GB" dirty="0"/>
              <a:t>“Our vision is to ….????... Condover Parish as a ….?????....parish,  with a close supportive community at its heart, promote a sustainable thriving economy with a robust infrastructure and maintain the ..??.. and character of the …..???....and its rural and agricultural surroundings” 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b="1" dirty="0">
                <a:latin typeface="+mj-lt"/>
              </a:rPr>
              <a:t>The vision:</a:t>
            </a:r>
          </a:p>
          <a:p>
            <a:r>
              <a:rPr lang="en-GB" sz="2400" dirty="0"/>
              <a:t>Summarises and expresses the underpinning priorities for the Neighbourhood Plan</a:t>
            </a:r>
          </a:p>
          <a:p>
            <a:r>
              <a:rPr lang="en-GB" sz="2400" dirty="0"/>
              <a:t>Provides the base to inform objectives and delivery plans</a:t>
            </a:r>
          </a:p>
          <a:p>
            <a:r>
              <a:rPr lang="en-GB" sz="2400" dirty="0"/>
              <a:t>Serves as the reference point for evaluation of progress and delivery</a:t>
            </a:r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996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02493"/>
          </a:xfrm>
        </p:spPr>
        <p:txBody>
          <a:bodyPr>
            <a:normAutofit fontScale="90000"/>
          </a:bodyPr>
          <a:lstStyle/>
          <a:p>
            <a:pPr algn="ctr"/>
            <a:br>
              <a:rPr lang="en-GB" dirty="0"/>
            </a:br>
            <a:r>
              <a:rPr lang="en-GB" sz="3100" b="1" dirty="0"/>
              <a:t>Objectives</a:t>
            </a:r>
            <a:r>
              <a:rPr lang="en-GB" dirty="0"/>
              <a:t>  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633"/>
            <a:ext cx="10515600" cy="5101680"/>
          </a:xfrm>
        </p:spPr>
        <p:txBody>
          <a:bodyPr>
            <a:normAutofit/>
          </a:bodyPr>
          <a:lstStyle/>
          <a:p>
            <a:r>
              <a:rPr lang="en-GB" sz="2400" dirty="0"/>
              <a:t>Set out what you want to achieve in order to help make the ‘vision’ a reality  </a:t>
            </a:r>
          </a:p>
          <a:p>
            <a:r>
              <a:rPr lang="en-GB" sz="2400" dirty="0"/>
              <a:t>For each element of the vision there may be one or a number of objectives</a:t>
            </a:r>
          </a:p>
          <a:p>
            <a:r>
              <a:rPr lang="en-GB" sz="2400" dirty="0"/>
              <a:t>Detailed policies and proposals will then follow from these objectives </a:t>
            </a:r>
          </a:p>
          <a:p>
            <a:r>
              <a:rPr lang="en-GB" sz="2400" dirty="0"/>
              <a:t>Objectives should have clear purpose and deliver outcomes </a:t>
            </a:r>
          </a:p>
          <a:p>
            <a:r>
              <a:rPr lang="en-GB" sz="2400" dirty="0"/>
              <a:t>Outcomes are things that have an impact – to keep things the same for a reason or to implement a change for a reason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b="1" i="1" dirty="0"/>
              <a:t>What the examiners are saying</a:t>
            </a:r>
            <a:r>
              <a:rPr lang="en-GB" sz="2400" dirty="0"/>
              <a:t>:   </a:t>
            </a:r>
          </a:p>
          <a:p>
            <a:pPr marL="0" indent="0">
              <a:buNone/>
            </a:pPr>
            <a:r>
              <a:rPr lang="en-GB" sz="2400" dirty="0"/>
              <a:t>“Together with the objectives, the vision establishes a framework for the rest of the Neighbourhood Plan and as one reads through</a:t>
            </a:r>
            <a:r>
              <a:rPr lang="en-GB" sz="2400" i="1" dirty="0"/>
              <a:t>, the link between </a:t>
            </a:r>
            <a:r>
              <a:rPr lang="en-GB" sz="2400" dirty="0"/>
              <a:t>the vision and the detailed policies of the Neighbourhood Plan is clear.”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A81F0-E65A-4887-AAA7-5922C147B37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165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2148</TotalTime>
  <Words>377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Developing the Vision</vt:lpstr>
      <vt:lpstr>What is a vision? </vt:lpstr>
      <vt:lpstr> What the area will look like? </vt:lpstr>
      <vt:lpstr> What will it be like to live, work, visit here? </vt:lpstr>
      <vt:lpstr>For example……</vt:lpstr>
      <vt:lpstr> Objectives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Condover PC</dc:creator>
  <cp:lastModifiedBy>Condover PC</cp:lastModifiedBy>
  <cp:revision>18</cp:revision>
  <cp:lastPrinted>2017-05-08T12:05:09Z</cp:lastPrinted>
  <dcterms:created xsi:type="dcterms:W3CDTF">2017-05-08T10:53:35Z</dcterms:created>
  <dcterms:modified xsi:type="dcterms:W3CDTF">2017-05-09T22:42:31Z</dcterms:modified>
</cp:coreProperties>
</file>